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61" r:id="rId3"/>
    <p:sldId id="258" r:id="rId4"/>
    <p:sldId id="286" r:id="rId5"/>
    <p:sldId id="291" r:id="rId6"/>
    <p:sldId id="287" r:id="rId7"/>
    <p:sldId id="288" r:id="rId8"/>
    <p:sldId id="292" r:id="rId9"/>
    <p:sldId id="269" r:id="rId10"/>
    <p:sldId id="27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5" autoAdjust="0"/>
    <p:restoredTop sz="95788" autoAdjust="0"/>
  </p:normalViewPr>
  <p:slideViewPr>
    <p:cSldViewPr snapToGrid="0">
      <p:cViewPr varScale="1">
        <p:scale>
          <a:sx n="118" d="100"/>
          <a:sy n="11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CF2D-6872-4730-8D02-61A93A3F5357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1465A-9B3D-44C4-BECD-74054302E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4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written your code differently, if you arrive at the same answer - it isn't wrong per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1465A-9B3D-44C4-BECD-74054302E1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4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5523"/>
            <a:ext cx="12177273" cy="68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inf.uec.ac.jp/doku.php?id=mselab:2016:stat:week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s.io/our-products/osf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eo200cn.github.io/tidy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01897&amp;picture=leeds-castle-library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metal-round-pipes-stacke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E711E6-39CC-4052-B156-9C9E0476F7BE}"/>
              </a:ext>
            </a:extLst>
          </p:cNvPr>
          <p:cNvSpPr txBox="1">
            <a:spLocks/>
          </p:cNvSpPr>
          <p:nvPr/>
        </p:nvSpPr>
        <p:spPr>
          <a:xfrm>
            <a:off x="1981199" y="2204864"/>
            <a:ext cx="8229600" cy="12241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b="1" dirty="0">
                <a:solidFill>
                  <a:srgbClr val="C00000"/>
                </a:solidFill>
              </a:rPr>
              <a:t>Quantitative Research Methods</a:t>
            </a:r>
            <a:endParaRPr lang="en-GB" sz="4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32B-40DA-FE46-ABA2-153B54E7FF36}"/>
              </a:ext>
            </a:extLst>
          </p:cNvPr>
          <p:cNvSpPr txBox="1"/>
          <p:nvPr/>
        </p:nvSpPr>
        <p:spPr>
          <a:xfrm>
            <a:off x="4478086" y="3895682"/>
            <a:ext cx="32358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Matthew Ivory</a:t>
            </a:r>
          </a:p>
          <a:p>
            <a:pPr algn="ctr"/>
            <a:r>
              <a:rPr lang="en-GB" b="1" dirty="0" err="1">
                <a:solidFill>
                  <a:srgbClr val="C00000"/>
                </a:solidFill>
              </a:rPr>
              <a:t>matthew.ivory@Lancaster.ac.uk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D575-E58E-F49C-ADA8-B17861FFA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81F7-8627-762C-D3AE-06B7353A5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7632974" cy="4752975"/>
          </a:xfrm>
        </p:spPr>
        <p:txBody>
          <a:bodyPr/>
          <a:lstStyle/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experimental research, we try to discover causal relationships between variables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do this by manipulating certain variables to test the outcome on other variables</a:t>
            </a:r>
          </a:p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randomly assign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participants to groups where they experience different manipulations or their environment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Example: higher levels of glucose improves cognitive function following an overnight fast, but lower doses are better following shorter fasts (Owen et al., 2011)</a:t>
            </a: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0838D16-5746-E0C6-5DE9-E4732E8C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5" y="1206500"/>
            <a:ext cx="3775213" cy="15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F3F4-E8AC-9BB5-CBB5-90B29D838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The statistical method: PPDAC (MacKay &amp; </a:t>
            </a:r>
            <a:r>
              <a:rPr lang="en-GB" dirty="0" err="1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Oldford</a:t>
            </a:r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, 2000)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F37A-81E6-BA9A-FCD5-12958D173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579427" cy="4752975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Statistical method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“Elements and procedures common to all statistical investigations” 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Can be represented as a series of five interconnected stages: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roblem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lan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ata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nalysis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onclusion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8523A-5DBE-FFD3-7DAB-2F3A525A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19" y="1124744"/>
            <a:ext cx="4095751" cy="52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D676-BE89-41F7-04A4-6A1C484C7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45F1-4052-A857-E432-3BD3CB133A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diagram of the PPDAC cycle: Problem, Plan, Data, Analysis, Conclusion make up the stages that are cyclical in nature, each informing the following stage">
            <a:extLst>
              <a:ext uri="{FF2B5EF4-FFF2-40B4-BE49-F238E27FC236}">
                <a16:creationId xmlns:a16="http://schemas.microsoft.com/office/drawing/2014/main" id="{32D60199-4B5C-81D1-37D0-686A2142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51" y="1734770"/>
            <a:ext cx="7772400" cy="457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C0286-7DA8-4336-B09D-6AC43C23920D}"/>
              </a:ext>
            </a:extLst>
          </p:cNvPr>
          <p:cNvSpPr txBox="1"/>
          <p:nvPr/>
        </p:nvSpPr>
        <p:spPr>
          <a:xfrm>
            <a:off x="631554" y="6078488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stat.inf.uec.ac.jp/doku.php?id=mselab:2016:stat:week1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66F6-93BB-AD41-4BCD-1B3B385BBA66}"/>
              </a:ext>
            </a:extLst>
          </p:cNvPr>
          <p:cNvSpPr txBox="1"/>
          <p:nvPr/>
        </p:nvSpPr>
        <p:spPr>
          <a:xfrm>
            <a:off x="5316584" y="5364928"/>
            <a:ext cx="218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+   Ethics approval</a:t>
            </a:r>
          </a:p>
          <a:p>
            <a:r>
              <a:rPr lang="en-GB" dirty="0">
                <a:solidFill>
                  <a:srgbClr val="C00000"/>
                </a:solidFill>
              </a:rPr>
              <a:t>+   Preregistrations</a:t>
            </a:r>
          </a:p>
        </p:txBody>
      </p:sp>
    </p:spTree>
    <p:extLst>
      <p:ext uri="{BB962C8B-B14F-4D97-AF65-F5344CB8AC3E}">
        <p14:creationId xmlns:p14="http://schemas.microsoft.com/office/powerpoint/2010/main" val="180743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FC2E-677E-4AC4-2619-E4EFA1806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DD-57A5-B854-DCFC-211A26E79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Data science: the combined application of computational tools and statistical methods to (all aspects of) data analysis.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AD723463-4DD1-5C07-D2E4-45909074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E6274-7429-95F6-CAB9-7EE54D8381EA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8344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1: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can be messy (e.g., there might be missing values). Before </a:t>
            </a:r>
            <a:r>
              <a:rPr lang="en-GB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data, we need to ”tidy” it.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wrangling: The process of preparing raw data for further analysis. </a:t>
            </a:r>
          </a:p>
          <a:p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D3F78E-DA74-5B83-8327-529469F805C4}"/>
              </a:ext>
            </a:extLst>
          </p:cNvPr>
          <p:cNvSpPr/>
          <p:nvPr/>
        </p:nvSpPr>
        <p:spPr>
          <a:xfrm>
            <a:off x="328728" y="3591338"/>
            <a:ext cx="4711154" cy="24061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54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2: Visualise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Once data is tidy, we use computational tools and statistical methods for data exploration and visualization.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aim is to discover potentially interesting patterns and behaviours in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will focus on this in sessions 3 and 4.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CB3F3A-1D35-DB94-3CD0-AA30AF463ECC}"/>
              </a:ext>
            </a:extLst>
          </p:cNvPr>
          <p:cNvSpPr/>
          <p:nvPr/>
        </p:nvSpPr>
        <p:spPr>
          <a:xfrm>
            <a:off x="4353467" y="3523069"/>
            <a:ext cx="2530658" cy="179385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42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3: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visualisation and exploratory analysis (step 2) leads us to a probabilistic model of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is a model of the phenomenon that generated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Modelling involves statistical inference and model evaluation.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927709-837C-F32D-66FF-880D34F74597}"/>
              </a:ext>
            </a:extLst>
          </p:cNvPr>
          <p:cNvSpPr/>
          <p:nvPr/>
        </p:nvSpPr>
        <p:spPr>
          <a:xfrm>
            <a:off x="4170156" y="4544415"/>
            <a:ext cx="2518751" cy="190877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0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4: Communicate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disseminate our results (e.g., presentations, publications, corpora).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But: Science should be </a:t>
            </a:r>
            <a:r>
              <a:rPr lang="en-GB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open, transparent and reproducible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so we should also share materials, data and scripts via freely available platforms (e.g., OSF).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way, others can replicate our studies and build on our research.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2A38B6-5D9A-133A-617F-8DECCE5D8421}"/>
              </a:ext>
            </a:extLst>
          </p:cNvPr>
          <p:cNvSpPr/>
          <p:nvPr/>
        </p:nvSpPr>
        <p:spPr>
          <a:xfrm>
            <a:off x="6466113" y="3917616"/>
            <a:ext cx="2793071" cy="200021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B199973-2DC3-A766-D8E3-DF2BD0EF6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68090" y="4479143"/>
            <a:ext cx="1949450" cy="730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C3100-D336-F7C5-1323-3C15B07956C5}"/>
              </a:ext>
            </a:extLst>
          </p:cNvPr>
          <p:cNvSpPr txBox="1"/>
          <p:nvPr/>
        </p:nvSpPr>
        <p:spPr>
          <a:xfrm>
            <a:off x="9968090" y="5324809"/>
            <a:ext cx="185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cos.io/our-products/os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162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B1D3-2F32-822F-02F1-7AE360CD2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Getting to know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2450-D6C3-8C4E-E725-B21D0E20F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  <a:latin typeface="system-ui"/>
              </a:rPr>
              <a:t>In last week’s worksheet, I said two things</a:t>
            </a:r>
          </a:p>
          <a:p>
            <a:pPr lvl="1"/>
            <a:r>
              <a:rPr lang="en-GB" i="0" dirty="0">
                <a:solidFill>
                  <a:srgbClr val="212529"/>
                </a:solidFill>
                <a:effectLst/>
                <a:latin typeface="system-ui"/>
              </a:rPr>
              <a:t>“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We will discuss how to import files next week”, and</a:t>
            </a:r>
            <a:endParaRPr lang="en-GB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en-GB" b="1" i="0" dirty="0">
                <a:solidFill>
                  <a:srgbClr val="212529"/>
                </a:solidFill>
                <a:effectLst/>
                <a:latin typeface="system-ui"/>
              </a:rPr>
              <a:t>“I don’t like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 nesting functions and neither should you”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first comment we will look at in today’s worksheet,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second comment I will address now, as it will be used implicitly throughout the rest of the course</a:t>
            </a:r>
          </a:p>
          <a:p>
            <a:endParaRPr lang="en-GB" dirty="0">
              <a:solidFill>
                <a:srgbClr val="212529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76523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0D88-923B-2F76-53BE-98E2B29C8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Nested functions are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5053-8370-E93B-7B86-C047E65D4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They are hard to read and quickly become very dense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How do we fix this?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Using tidy functions and pipes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D97A8C0C-6589-D332-A402-D24BE141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660650"/>
            <a:ext cx="7772400" cy="1158202"/>
          </a:xfrm>
          <a:prstGeom prst="rect">
            <a:avLst/>
          </a:prstGeom>
        </p:spPr>
      </p:pic>
      <p:pic>
        <p:nvPicPr>
          <p:cNvPr id="7" name="Picture 6" descr="A hexagon with white text and colorful dots&#10;&#10;Description automatically generated">
            <a:extLst>
              <a:ext uri="{FF2B5EF4-FFF2-40B4-BE49-F238E27FC236}">
                <a16:creationId xmlns:a16="http://schemas.microsoft.com/office/drawing/2014/main" id="{0F6ED22E-9142-0FE7-22F3-9971D7925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72067" y="3429000"/>
            <a:ext cx="2088563" cy="241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F0BAA-5233-0014-0947-6406C5C42CDA}"/>
              </a:ext>
            </a:extLst>
          </p:cNvPr>
          <p:cNvSpPr txBox="1"/>
          <p:nvPr/>
        </p:nvSpPr>
        <p:spPr>
          <a:xfrm>
            <a:off x="9672067" y="5968142"/>
            <a:ext cx="18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eo200cn.github.io/tidyr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902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DC6-8053-B3A2-F927-13A488DE7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Introduction to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BCAFD-2CD5-9672-22F9-1DCCFCC6D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1: Introduction to quantitative research methods using R</a:t>
            </a:r>
          </a:p>
          <a:p>
            <a:r>
              <a:rPr lang="en-GB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2: Data management and data wrangling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3: Exploratory data analysis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4: Data visualization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5: Mid-term assignment</a:t>
            </a:r>
          </a:p>
          <a:p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6: Significance tests for continuous variables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7: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Tests for discrete variables: Analysing contingency tables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8: Correlation and linear regression. Tests for categorical variables.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9: 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 and tests for N groups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10: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80516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72CE-54CB-1301-BA14-433B94647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Packages and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A638-E929-7653-6A5F-287A245EE1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2" y="1844676"/>
            <a:ext cx="7898492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R, we are only limited in terms of what we know and what our computer can handle </a:t>
            </a:r>
          </a:p>
          <a:p>
            <a:r>
              <a:rPr lang="en-GB" dirty="0">
                <a:solidFill>
                  <a:schemeClr val="tx1"/>
                </a:solidFill>
              </a:rPr>
              <a:t>R comes with certain functions pre-packaged (often called base R)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Like mean() or </a:t>
            </a:r>
            <a:r>
              <a:rPr lang="en-GB" dirty="0" err="1">
                <a:solidFill>
                  <a:schemeClr val="tx1"/>
                </a:solidFill>
              </a:rPr>
              <a:t>sd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</a:rPr>
              <a:t>We can add in additional functions through packages or libraries (which are collections of packages)</a:t>
            </a:r>
          </a:p>
          <a:p>
            <a:r>
              <a:rPr lang="en-GB" dirty="0">
                <a:solidFill>
                  <a:schemeClr val="tx1"/>
                </a:solidFill>
              </a:rPr>
              <a:t>A package is a collection of functions that are bundled together, these can be downloaded from CRAN and used locally on your computer</a:t>
            </a:r>
          </a:p>
        </p:txBody>
      </p:sp>
      <p:pic>
        <p:nvPicPr>
          <p:cNvPr id="5" name="Picture 4" descr="A couch and a table in a library&#10;&#10;Description automatically generated">
            <a:extLst>
              <a:ext uri="{FF2B5EF4-FFF2-40B4-BE49-F238E27FC236}">
                <a16:creationId xmlns:a16="http://schemas.microsoft.com/office/drawing/2014/main" id="{A501F3D6-094A-BDD4-A1D5-BE823235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9247" y="931349"/>
            <a:ext cx="3241383" cy="18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7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5E6D-D658-5E56-1F86-1570DB008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306B-CBB4-3366-8F71-72EF4AF47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is a collection of packages that are aligned through their approach to data science and share an underlying design philosophy, grammar, and data structures</a:t>
            </a:r>
          </a:p>
          <a:p>
            <a:r>
              <a:rPr lang="en-GB" dirty="0">
                <a:solidFill>
                  <a:schemeClr val="tx1"/>
                </a:solidFill>
              </a:rPr>
              <a:t>It includes many functions that we will be using throughout the course</a:t>
            </a:r>
          </a:p>
          <a:p>
            <a:r>
              <a:rPr lang="en-GB" dirty="0">
                <a:solidFill>
                  <a:schemeClr val="tx1"/>
                </a:solidFill>
              </a:rPr>
              <a:t>One thing that comes with </a:t>
            </a:r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and is a large part of writing in the “tidy style” are pipes</a:t>
            </a:r>
          </a:p>
        </p:txBody>
      </p:sp>
      <p:pic>
        <p:nvPicPr>
          <p:cNvPr id="5" name="Picture 4" descr="A bunch of metal pipes&#10;&#10;Description automatically generated">
            <a:extLst>
              <a:ext uri="{FF2B5EF4-FFF2-40B4-BE49-F238E27FC236}">
                <a16:creationId xmlns:a16="http://schemas.microsoft.com/office/drawing/2014/main" id="{B1F3EBB6-A40A-CA27-16F8-013D6F47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6880" y="4480559"/>
            <a:ext cx="2198915" cy="16491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83E348E2-9DB6-A5EE-0254-11A11F765E5F}"/>
              </a:ext>
            </a:extLst>
          </p:cNvPr>
          <p:cNvSpPr/>
          <p:nvPr/>
        </p:nvSpPr>
        <p:spPr>
          <a:xfrm>
            <a:off x="1055915" y="3565035"/>
            <a:ext cx="3529148" cy="329296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14263-5F90-9E2B-9F8D-3DF17D00542D}"/>
              </a:ext>
            </a:extLst>
          </p:cNvPr>
          <p:cNvSpPr txBox="1"/>
          <p:nvPr/>
        </p:nvSpPr>
        <p:spPr>
          <a:xfrm>
            <a:off x="7014754" y="4480559"/>
            <a:ext cx="4415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%&gt;% </a:t>
            </a:r>
            <a:r>
              <a:rPr lang="en-GB" sz="2800" b="1" dirty="0"/>
              <a:t>or</a:t>
            </a:r>
            <a:r>
              <a:rPr lang="en-GB" sz="7200" b="1" dirty="0"/>
              <a:t> |&gt;</a:t>
            </a:r>
          </a:p>
        </p:txBody>
      </p:sp>
    </p:spTree>
    <p:extLst>
      <p:ext uri="{BB962C8B-B14F-4D97-AF65-F5344CB8AC3E}">
        <p14:creationId xmlns:p14="http://schemas.microsoft.com/office/powerpoint/2010/main" val="24602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FD1-A44C-FCAA-45BD-44397B25D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Pipes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002E4-B597-A2A9-57B9-8FE918D17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Tidy pipes allow us to format our code so that it runs across multiple lines and enhances readability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Use </a:t>
            </a:r>
            <a:r>
              <a:rPr lang="en-GB" dirty="0"/>
              <a:t>%&gt;%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to emphasise a sequence of actions, rather than the object that the actions are being performed on.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take the data object (such as a </a:t>
            </a:r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) and ‘pipes’ it into the RHS function</a:t>
            </a:r>
          </a:p>
          <a:p>
            <a:pPr lvl="1"/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%&gt;% function() %&gt;% function %&gt;%...</a:t>
            </a:r>
          </a:p>
          <a:p>
            <a:endParaRPr lang="en-GB" dirty="0">
              <a:solidFill>
                <a:srgbClr val="212529"/>
              </a:solidFill>
              <a:latin typeface="-apple-system"/>
            </a:endParaRP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replace nested functions and are easier to follow and read – they are also easier to troubleshoot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Do not worry too much about pipes right now, they </a:t>
            </a:r>
            <a:r>
              <a:rPr lang="en-GB" b="1" dirty="0">
                <a:solidFill>
                  <a:srgbClr val="212529"/>
                </a:solidFill>
                <a:latin typeface="-apple-system"/>
              </a:rPr>
              <a:t>will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be introduced, and you will get a chance to get familiar with them</a:t>
            </a:r>
            <a:endParaRPr lang="en-GB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769C1D8-CF83-C499-9C3B-8B237777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142"/>
            <a:ext cx="3035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D35-592D-8507-D2BB-016814385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week’s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E8F4-613A-9A54-8F67-72373600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Scripts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Installing and loading packages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Working directories and clean workspaces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Loading data (various formats)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Examining datasets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Closing your R session </a:t>
            </a:r>
          </a:p>
        </p:txBody>
      </p:sp>
    </p:spTree>
    <p:extLst>
      <p:ext uri="{BB962C8B-B14F-4D97-AF65-F5344CB8AC3E}">
        <p14:creationId xmlns:p14="http://schemas.microsoft.com/office/powerpoint/2010/main" val="427035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BDDC-53A3-5198-0CB8-FF814B6D0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5C4C-EB00-FEA9-8A22-A8A48ACB9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 will be walking around while you work through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7934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6AD-CF95-44F9-A150-71E659F2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Session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9BF0-545C-BBE2-FD76-7C153AD5B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1. Last session refresher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take home tasks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mid-term assignment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Quantitative Research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PPDAC cycle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data science workflow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3. Getting to know </a:t>
            </a:r>
            <a:r>
              <a:rPr lang="en-GB" dirty="0" err="1">
                <a:solidFill>
                  <a:schemeClr val="tx1"/>
                </a:solidFill>
              </a:rPr>
              <a:t>Rstudio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5DC9-A4C1-185D-C5FE-4ABB87E38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Refresher – take home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9B127-ED58-D37D-C6E9-960F9EE4C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311071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solutions to the tasks and all the other R related content in last week’s worksheet is available (The worksheet looks the same, but it will have the output underneath each section)</a:t>
            </a:r>
          </a:p>
          <a:p>
            <a:endParaRPr lang="en-GB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table displays the scores of students in two foreign language exams, one administered at the beginning of term, the other at the end of term.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C028-A949-9561-7E39-90389B43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99" y="1172542"/>
            <a:ext cx="3335169" cy="49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4378C-F3F0-8DF3-1C68-5CD2575B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48679"/>
            <a:ext cx="4492120" cy="2449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8CE75-3167-867E-A7DE-7A05005AF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79193"/>
            <a:ext cx="6163649" cy="16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CB623-2564-99A8-F2EB-5E6F8E0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53256"/>
            <a:ext cx="8109222" cy="2703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02F6C-7B05-3D14-A396-60719002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38438"/>
            <a:ext cx="8108269" cy="16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973E-6AA5-A6EA-3F66-63A65F3AB8E7}"/>
              </a:ext>
            </a:extLst>
          </p:cNvPr>
          <p:cNvGrpSpPr/>
          <p:nvPr/>
        </p:nvGrpSpPr>
        <p:grpSpPr>
          <a:xfrm>
            <a:off x="431370" y="548681"/>
            <a:ext cx="8408227" cy="1916224"/>
            <a:chOff x="4139924" y="5132561"/>
            <a:chExt cx="7869030" cy="1494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5F1FB2-5DBA-FEAC-B021-41E5DA3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24" y="5132561"/>
              <a:ext cx="3912152" cy="4388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64571B-ACE2-3387-5997-CD3D81A2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554" y="5458748"/>
              <a:ext cx="7772400" cy="1168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8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DAE5-BD6B-3218-1616-F15768763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Mid-term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C1F30-0E6F-A191-E7C0-D41E4BACE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Information is on Moodle</a:t>
            </a:r>
          </a:p>
          <a:p>
            <a:pPr lvl="1"/>
            <a:r>
              <a:rPr lang="en-GB" dirty="0"/>
              <a:t>See “Assessment” for the coversheet and submission criteria</a:t>
            </a:r>
          </a:p>
          <a:p>
            <a:pPr lvl="1"/>
            <a:r>
              <a:rPr lang="en-GB" dirty="0"/>
              <a:t>See “Mid-term assignment, due Monday, Feb 19, 2024, 12pm” for assessment files</a:t>
            </a:r>
          </a:p>
          <a:p>
            <a:r>
              <a:rPr lang="en-GB" dirty="0"/>
              <a:t>Asked on content learnt in weeks 2, 3, and 4.</a:t>
            </a:r>
          </a:p>
          <a:p>
            <a:pPr lvl="1"/>
            <a:r>
              <a:rPr lang="en-GB" dirty="0"/>
              <a:t>Reading in data</a:t>
            </a:r>
          </a:p>
          <a:p>
            <a:pPr lvl="1"/>
            <a:r>
              <a:rPr lang="en-GB" dirty="0"/>
              <a:t>Descriptive analysis</a:t>
            </a:r>
          </a:p>
          <a:p>
            <a:pPr lvl="1"/>
            <a:r>
              <a:rPr lang="en-GB" dirty="0"/>
              <a:t>Producing plots</a:t>
            </a:r>
          </a:p>
          <a:p>
            <a:pPr lvl="1"/>
            <a:r>
              <a:rPr lang="en-GB" dirty="0"/>
              <a:t>Successful interpretation and reasoning on information in plots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1,500 words: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upper limit only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Submit your answers to questions (with coversheet) and R script</a:t>
            </a:r>
          </a:p>
          <a:p>
            <a:r>
              <a:rPr lang="en-GB" dirty="0">
                <a:effectLst/>
              </a:rPr>
              <a:t>R script is not assessed, but I will give feedback on structure/layout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60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BFF-4A7F-D65E-329F-43D5BC4D1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Two basic strategies in quantitative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9F4B-A0B1-D748-3FFF-ACDC87316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Observational research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Simply observe and describe behaviour in natural situations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Systematic reviews, corpus analyses, correlational research, etc.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research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Systematically manipulate variables of interest and see what effect our manipulation has in the world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Experimental studies in the lab or in the wild</a:t>
            </a:r>
          </a:p>
        </p:txBody>
      </p:sp>
    </p:spTree>
    <p:extLst>
      <p:ext uri="{BB962C8B-B14F-4D97-AF65-F5344CB8AC3E}">
        <p14:creationId xmlns:p14="http://schemas.microsoft.com/office/powerpoint/2010/main" val="370350012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" id="{5D1E861D-B668-5841-A8D8-7967894BB914}" vid="{9598D707-D61E-A347-854D-7B698F2F2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2: Text Only</Template>
  <TotalTime>803</TotalTime>
  <Words>1195</Words>
  <Application>Microsoft Macintosh PowerPoint</Application>
  <PresentationFormat>Widescreen</PresentationFormat>
  <Paragraphs>134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ArialMT</vt:lpstr>
      <vt:lpstr>Calibri</vt:lpstr>
      <vt:lpstr>system-ui</vt:lpstr>
      <vt:lpstr>Slide 2: Text Only</vt:lpstr>
      <vt:lpstr>PowerPoint Presentation</vt:lpstr>
      <vt:lpstr>1. Introduction to the course</vt:lpstr>
      <vt:lpstr>Session Outline</vt:lpstr>
      <vt:lpstr>1. Refresher – take home tasks</vt:lpstr>
      <vt:lpstr>PowerPoint Presentation</vt:lpstr>
      <vt:lpstr>PowerPoint Presentation</vt:lpstr>
      <vt:lpstr>PowerPoint Presentation</vt:lpstr>
      <vt:lpstr>Mid-term Assignment</vt:lpstr>
      <vt:lpstr>Two basic strategies in quantitative research</vt:lpstr>
      <vt:lpstr>Experimental Research</vt:lpstr>
      <vt:lpstr>The statistical method: PPDAC (MacKay &amp; Oldford, 2000) </vt:lpstr>
      <vt:lpstr>PowerPoint Presentation</vt:lpstr>
      <vt:lpstr>The Data Science workflow</vt:lpstr>
      <vt:lpstr>Step 1: Wrangling</vt:lpstr>
      <vt:lpstr>Step 2: Visualise</vt:lpstr>
      <vt:lpstr>Step 3: Model</vt:lpstr>
      <vt:lpstr>Step 4: Communicate</vt:lpstr>
      <vt:lpstr>Getting to know RStudio</vt:lpstr>
      <vt:lpstr>Nested functions are bad</vt:lpstr>
      <vt:lpstr>Packages and Libraries</vt:lpstr>
      <vt:lpstr>The Tidyverse library</vt:lpstr>
      <vt:lpstr>Pipes Primer</vt:lpstr>
      <vt:lpstr>This week’s worksheet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Ivory, Matthew</dc:creator>
  <cp:lastModifiedBy>Ivory, Matthew</cp:lastModifiedBy>
  <cp:revision>36</cp:revision>
  <dcterms:created xsi:type="dcterms:W3CDTF">2021-06-09T09:46:13Z</dcterms:created>
  <dcterms:modified xsi:type="dcterms:W3CDTF">2024-01-18T15:48:43Z</dcterms:modified>
</cp:coreProperties>
</file>